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18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7AB9AD-34D4-4554-9110-23AD3E4DEE9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D5A1C8-3F4D-471A-8131-614CD09171C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SABER vs CONOCER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Sr. Portillo</a:t>
            </a:r>
          </a:p>
          <a:p>
            <a:r>
              <a:rPr lang="en-US" dirty="0" err="1" smtClean="0"/>
              <a:t>Español</a:t>
            </a:r>
            <a:r>
              <a:rPr lang="en-US" dirty="0"/>
              <a:t> </a:t>
            </a:r>
            <a:r>
              <a:rPr lang="en-US" dirty="0" smtClean="0"/>
              <a:t>1, 2 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650447"/>
              </p:ext>
            </p:extLst>
          </p:nvPr>
        </p:nvGraphicFramePr>
        <p:xfrm>
          <a:off x="381000" y="685799"/>
          <a:ext cx="8610600" cy="57878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4200"/>
                <a:gridCol w="5486400"/>
              </a:tblGrid>
              <a:tr h="1183204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0070C0"/>
                          </a:solidFill>
                        </a:rPr>
                        <a:t>SABER</a:t>
                      </a:r>
                      <a:endParaRPr lang="en-US" sz="4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FF0000"/>
                          </a:solidFill>
                        </a:rPr>
                        <a:t>CONOCER</a:t>
                      </a:r>
                      <a:endParaRPr 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0269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Fact</a:t>
                      </a:r>
                      <a:endParaRPr lang="en-US" sz="4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To be familiar with</a:t>
                      </a:r>
                      <a:endParaRPr lang="en-US" sz="4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37816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Data</a:t>
                      </a:r>
                      <a:endParaRPr lang="en-US" sz="4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Concepts(art, music, etc…)</a:t>
                      </a:r>
                      <a:endParaRPr lang="en-US" sz="4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0269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Skills</a:t>
                      </a:r>
                      <a:endParaRPr lang="en-US" sz="4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People</a:t>
                      </a:r>
                      <a:endParaRPr lang="en-US" sz="4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0269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information</a:t>
                      </a:r>
                      <a:endParaRPr lang="en-US" sz="4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places</a:t>
                      </a:r>
                      <a:endParaRPr lang="en-US" sz="4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172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2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Las </a:t>
            </a:r>
            <a:r>
              <a:rPr lang="en-US" sz="6600" b="1" dirty="0" err="1" smtClean="0"/>
              <a:t>formas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559403"/>
              </p:ext>
            </p:extLst>
          </p:nvPr>
        </p:nvGraphicFramePr>
        <p:xfrm>
          <a:off x="76200" y="1600200"/>
          <a:ext cx="4267200" cy="4114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76400"/>
                <a:gridCol w="2590800"/>
              </a:tblGrid>
              <a:tr h="1028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70C0"/>
                          </a:solidFill>
                        </a:rPr>
                        <a:t>SABER</a:t>
                      </a:r>
                      <a:endParaRPr lang="en-US" sz="5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rgbClr val="00B050"/>
                          </a:solidFill>
                        </a:rPr>
                        <a:t>Sé</a:t>
                      </a:r>
                      <a:endParaRPr lang="en-US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Sabemos</a:t>
                      </a:r>
                      <a:endParaRPr lang="en-US" sz="4000" b="1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Sabes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/>
                        <a:t>Sabéis</a:t>
                      </a:r>
                      <a:endParaRPr lang="en-US" sz="4400" b="1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sz="4400" b="1" dirty="0" err="1" smtClean="0"/>
                        <a:t>Sabe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/>
                        <a:t>Saben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24252"/>
              </p:ext>
            </p:extLst>
          </p:nvPr>
        </p:nvGraphicFramePr>
        <p:xfrm>
          <a:off x="4419600" y="1600200"/>
          <a:ext cx="4648200" cy="408591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86000"/>
                <a:gridCol w="2362200"/>
              </a:tblGrid>
              <a:tr h="9585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0000"/>
                          </a:solidFill>
                        </a:rPr>
                        <a:t>CONOCER</a:t>
                      </a:r>
                      <a:endParaRPr lang="en-US" sz="6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00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rgbClr val="00B050"/>
                          </a:solidFill>
                        </a:rPr>
                        <a:t>Conozco</a:t>
                      </a:r>
                      <a:endParaRPr lang="en-US" sz="3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conocemos</a:t>
                      </a:r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73638"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Conoces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/>
                        <a:t>Conocéis</a:t>
                      </a:r>
                      <a:endParaRPr lang="en-US" sz="3600" b="1" dirty="0"/>
                    </a:p>
                  </a:txBody>
                  <a:tcPr/>
                </a:tc>
              </a:tr>
              <a:tr h="973638"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conoce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conocen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SABER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use </a:t>
            </a:r>
            <a:r>
              <a:rPr lang="en-US" i="1" dirty="0"/>
              <a:t>Saber</a:t>
            </a:r>
            <a:r>
              <a:rPr lang="en-US" dirty="0"/>
              <a:t> to express or describe what we know "how to do" by following it with an infinitive. </a:t>
            </a:r>
            <a:endParaRPr lang="en-US" dirty="0" smtClean="0"/>
          </a:p>
          <a:p>
            <a:r>
              <a:rPr lang="en-US" b="1" i="1" dirty="0" smtClean="0">
                <a:solidFill>
                  <a:srgbClr val="0070C0"/>
                </a:solidFill>
              </a:rPr>
              <a:t>Only </a:t>
            </a:r>
            <a:r>
              <a:rPr lang="en-US" b="1" i="1" dirty="0">
                <a:solidFill>
                  <a:srgbClr val="0070C0"/>
                </a:solidFill>
              </a:rPr>
              <a:t>Saber can </a:t>
            </a:r>
            <a:r>
              <a:rPr lang="en-US" b="1" i="1" dirty="0" smtClean="0">
                <a:solidFill>
                  <a:srgbClr val="0070C0"/>
                </a:solidFill>
              </a:rPr>
              <a:t>be </a:t>
            </a:r>
            <a:r>
              <a:rPr lang="en-US" b="1" i="1" dirty="0">
                <a:solidFill>
                  <a:srgbClr val="0070C0"/>
                </a:solidFill>
              </a:rPr>
              <a:t>followed by an </a:t>
            </a:r>
            <a:r>
              <a:rPr lang="en-US" b="1" i="1" dirty="0" smtClean="0">
                <a:solidFill>
                  <a:srgbClr val="0070C0"/>
                </a:solidFill>
              </a:rPr>
              <a:t>infinitive.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b="1" i="1" dirty="0" err="1" smtClean="0"/>
              <a:t>Ej</a:t>
            </a:r>
            <a:r>
              <a:rPr lang="en-US" b="1" i="1" dirty="0" smtClean="0"/>
              <a:t>: </a:t>
            </a:r>
            <a:r>
              <a:rPr lang="es-ES_tradnl" b="1" dirty="0" smtClean="0">
                <a:effectLst/>
              </a:rPr>
              <a:t>Yo </a:t>
            </a:r>
            <a:r>
              <a:rPr lang="es-ES_tradnl" b="1" dirty="0" smtClean="0">
                <a:solidFill>
                  <a:srgbClr val="0070C0"/>
                </a:solidFill>
                <a:effectLst/>
              </a:rPr>
              <a:t>sé montar </a:t>
            </a:r>
            <a:r>
              <a:rPr lang="es-ES_tradnl" b="1" dirty="0" smtClean="0">
                <a:effectLst/>
              </a:rPr>
              <a:t>a caballo.</a:t>
            </a:r>
          </a:p>
          <a:p>
            <a:endParaRPr lang="es-ES_tradnl" b="1" dirty="0" smtClean="0">
              <a:effectLst/>
            </a:endParaRPr>
          </a:p>
          <a:p>
            <a:r>
              <a:rPr lang="es-ES_tradnl" sz="2800" b="1" dirty="0" smtClean="0">
                <a:ea typeface="Calibri"/>
                <a:cs typeface="Times New Roman"/>
              </a:rPr>
              <a:t>Ej2: </a:t>
            </a:r>
            <a:r>
              <a:rPr lang="es-ES_tradnl" sz="2800" b="1" dirty="0" smtClean="0">
                <a:effectLst/>
              </a:rPr>
              <a:t>Jessica </a:t>
            </a:r>
            <a:r>
              <a:rPr lang="es-ES_tradnl" sz="2800" b="1" dirty="0" smtClean="0">
                <a:solidFill>
                  <a:srgbClr val="0070C0"/>
                </a:solidFill>
                <a:effectLst/>
              </a:rPr>
              <a:t>sabe bailar </a:t>
            </a:r>
            <a:r>
              <a:rPr lang="es-ES_tradnl" sz="2800" b="1" dirty="0" smtClean="0">
                <a:effectLst/>
              </a:rPr>
              <a:t>la salsa muy bien.</a:t>
            </a:r>
            <a:endParaRPr lang="en-US" sz="2400" b="1" dirty="0">
              <a:ea typeface="Calibri"/>
              <a:cs typeface="Times New Roman"/>
            </a:endParaRPr>
          </a:p>
          <a:p>
            <a:endParaRPr lang="en-US" sz="2800" dirty="0">
              <a:ea typeface="Calibri"/>
              <a:cs typeface="Times New Roman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515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90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SABER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059363"/>
          </a:xfrm>
        </p:spPr>
        <p:txBody>
          <a:bodyPr/>
          <a:lstStyle/>
          <a:p>
            <a:pPr lvl="0"/>
            <a:r>
              <a:rPr lang="en-US" dirty="0"/>
              <a:t>We use </a:t>
            </a:r>
            <a:r>
              <a:rPr lang="en-US" b="1" i="1" dirty="0"/>
              <a:t>Saber</a:t>
            </a:r>
            <a:r>
              <a:rPr lang="en-US" dirty="0"/>
              <a:t> only when talking about facts and information. </a:t>
            </a:r>
            <a:endParaRPr lang="en-US" dirty="0" smtClean="0"/>
          </a:p>
          <a:p>
            <a:pPr lvl="0"/>
            <a:r>
              <a:rPr lang="en-US" dirty="0" smtClean="0"/>
              <a:t>We </a:t>
            </a:r>
            <a:r>
              <a:rPr lang="en-US" dirty="0"/>
              <a:t>can use </a:t>
            </a:r>
            <a:r>
              <a:rPr lang="en-US" dirty="0" smtClean="0"/>
              <a:t>it to explain, </a:t>
            </a:r>
            <a:r>
              <a:rPr lang="en-US" dirty="0"/>
              <a:t>that we know the "</a:t>
            </a:r>
            <a:r>
              <a:rPr lang="en-US" dirty="0" smtClean="0"/>
              <a:t>what-when-how-why-</a:t>
            </a:r>
            <a:r>
              <a:rPr lang="en-US" dirty="0" err="1" smtClean="0"/>
              <a:t>whos</a:t>
            </a:r>
            <a:r>
              <a:rPr lang="en-US" dirty="0" smtClean="0"/>
              <a:t>” </a:t>
            </a:r>
            <a:r>
              <a:rPr lang="en-US" dirty="0"/>
              <a:t>of situations and events. 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en-US" dirty="0" err="1" smtClean="0"/>
              <a:t>Ej</a:t>
            </a:r>
            <a:r>
              <a:rPr lang="en-US" dirty="0" smtClean="0"/>
              <a:t>: </a:t>
            </a:r>
            <a:r>
              <a:rPr lang="es-ES_tradnl" i="1" dirty="0"/>
              <a:t>Ellos saben cuándo es el concierto</a:t>
            </a:r>
            <a:r>
              <a:rPr lang="es-ES_tradnl" i="1" dirty="0" smtClean="0"/>
              <a:t>.</a:t>
            </a:r>
          </a:p>
          <a:p>
            <a:r>
              <a:rPr lang="es-ES_tradnl" i="1" dirty="0" smtClean="0"/>
              <a:t>Ej2: </a:t>
            </a:r>
            <a:r>
              <a:rPr lang="es-ES_tradnl" i="1" dirty="0"/>
              <a:t>Yo sé que la tienda está cerrada.</a:t>
            </a:r>
            <a:endParaRPr lang="es-ES_tradnl" i="1" dirty="0" smtClean="0"/>
          </a:p>
          <a:p>
            <a:r>
              <a:rPr lang="es-ES_tradnl" i="1" dirty="0" smtClean="0"/>
              <a:t>Ej3: </a:t>
            </a:r>
            <a:r>
              <a:rPr lang="es-ES_tradnl" i="1" dirty="0" smtClean="0">
                <a:solidFill>
                  <a:srgbClr val="0070C0"/>
                </a:solidFill>
              </a:rPr>
              <a:t>*</a:t>
            </a:r>
            <a:r>
              <a:rPr lang="en-US" i="1" dirty="0" smtClean="0"/>
              <a:t>Mauricio </a:t>
            </a:r>
            <a:r>
              <a:rPr lang="en-US" i="1" dirty="0" err="1"/>
              <a:t>sabe</a:t>
            </a:r>
            <a:r>
              <a:rPr lang="en-US" i="1" dirty="0">
                <a:solidFill>
                  <a:srgbClr val="0070C0"/>
                </a:solidFill>
              </a:rPr>
              <a:t> de </a:t>
            </a:r>
            <a:r>
              <a:rPr lang="en-US" i="1" dirty="0" err="1"/>
              <a:t>béisbol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9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SABER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Only </a:t>
            </a:r>
            <a:r>
              <a:rPr lang="en-US" sz="4400" b="1" i="1" dirty="0"/>
              <a:t>Saber</a:t>
            </a:r>
            <a:r>
              <a:rPr lang="en-US" sz="4400" dirty="0"/>
              <a:t> can be followed with </a:t>
            </a:r>
            <a:r>
              <a:rPr lang="en-US" sz="4400" b="1" i="1" dirty="0" err="1"/>
              <a:t>que</a:t>
            </a:r>
            <a:r>
              <a:rPr lang="en-US" sz="4400" b="1" i="1" dirty="0"/>
              <a:t>, </a:t>
            </a:r>
            <a:r>
              <a:rPr lang="en-US" sz="4400" b="1" i="1" dirty="0" err="1"/>
              <a:t>qué</a:t>
            </a:r>
            <a:r>
              <a:rPr lang="en-US" sz="4400" b="1" i="1" dirty="0"/>
              <a:t>, </a:t>
            </a:r>
            <a:r>
              <a:rPr lang="en-US" sz="4400" b="1" i="1" dirty="0" err="1"/>
              <a:t>donde</a:t>
            </a:r>
            <a:r>
              <a:rPr lang="en-US" sz="4400" b="1" i="1" dirty="0"/>
              <a:t>, </a:t>
            </a:r>
            <a:r>
              <a:rPr lang="en-US" sz="4400" b="1" i="1" dirty="0" err="1"/>
              <a:t>dónde</a:t>
            </a:r>
            <a:r>
              <a:rPr lang="en-US" sz="4400" b="1" i="1" dirty="0"/>
              <a:t>, </a:t>
            </a:r>
            <a:r>
              <a:rPr lang="en-US" sz="4400" b="1" i="1" dirty="0" err="1"/>
              <a:t>si</a:t>
            </a:r>
            <a:r>
              <a:rPr lang="en-US" sz="4400" b="1" i="1" dirty="0"/>
              <a:t>, </a:t>
            </a:r>
            <a:r>
              <a:rPr lang="en-US" sz="4400" b="1" i="1" dirty="0" err="1"/>
              <a:t>cuándo</a:t>
            </a:r>
            <a:r>
              <a:rPr lang="en-US" sz="4400" dirty="0"/>
              <a:t> [that, what?, where, where?, if, when?...] etc. These are words that introduce facts.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1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CONOCER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r>
              <a:rPr lang="en-US" dirty="0"/>
              <a:t>We use </a:t>
            </a:r>
            <a:r>
              <a:rPr lang="en-US" b="1" i="1" dirty="0" err="1"/>
              <a:t>Conocer</a:t>
            </a:r>
            <a:r>
              <a:rPr lang="en-US" dirty="0"/>
              <a:t> when we talk about someone we </a:t>
            </a:r>
            <a:r>
              <a:rPr lang="en-US" dirty="0" smtClean="0"/>
              <a:t>know.</a:t>
            </a:r>
          </a:p>
          <a:p>
            <a:r>
              <a:rPr lang="en-US" dirty="0" smtClean="0"/>
              <a:t>Places </a:t>
            </a:r>
            <a:r>
              <a:rPr lang="en-US" dirty="0"/>
              <a:t>we are familiar with.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talk about "knowing" a person, we have to remember to use the Personal "</a:t>
            </a:r>
            <a:r>
              <a:rPr lang="en-US" b="1" i="1" dirty="0"/>
              <a:t>a</a:t>
            </a:r>
            <a:r>
              <a:rPr lang="en-US" dirty="0" smtClean="0"/>
              <a:t>".</a:t>
            </a:r>
          </a:p>
          <a:p>
            <a:r>
              <a:rPr lang="en-US" b="1" dirty="0" err="1" smtClean="0"/>
              <a:t>Ej</a:t>
            </a:r>
            <a:r>
              <a:rPr lang="en-US" b="1" dirty="0" smtClean="0"/>
              <a:t>: </a:t>
            </a:r>
            <a:r>
              <a:rPr lang="en-US" b="1" i="1" dirty="0" err="1">
                <a:solidFill>
                  <a:srgbClr val="FF0000"/>
                </a:solidFill>
              </a:rPr>
              <a:t>Conozco</a:t>
            </a:r>
            <a:r>
              <a:rPr lang="en-US" b="1" i="1" dirty="0"/>
              <a:t> a </a:t>
            </a:r>
            <a:r>
              <a:rPr lang="en-US" b="1" i="1" dirty="0" err="1"/>
              <a:t>María</a:t>
            </a:r>
            <a:r>
              <a:rPr lang="en-US" b="1" i="1" dirty="0" smtClean="0"/>
              <a:t>.</a:t>
            </a:r>
          </a:p>
          <a:p>
            <a:r>
              <a:rPr lang="en-US" b="1" i="1" dirty="0" smtClean="0"/>
              <a:t>Ej2: </a:t>
            </a:r>
            <a:r>
              <a:rPr lang="en-US" b="1" i="1" dirty="0" err="1" smtClean="0">
                <a:solidFill>
                  <a:srgbClr val="FF0000"/>
                </a:solidFill>
              </a:rPr>
              <a:t>Conoces</a:t>
            </a:r>
            <a:r>
              <a:rPr lang="en-US" b="1" i="1" dirty="0" smtClean="0"/>
              <a:t> </a:t>
            </a:r>
            <a:r>
              <a:rPr lang="en-US" b="1" i="1" dirty="0" err="1"/>
              <a:t>bien</a:t>
            </a:r>
            <a:r>
              <a:rPr lang="en-US" b="1" i="1" dirty="0"/>
              <a:t> San Francisco</a:t>
            </a:r>
            <a:r>
              <a:rPr lang="en-US" b="1" i="1" dirty="0" smtClean="0"/>
              <a:t>.</a:t>
            </a:r>
          </a:p>
          <a:p>
            <a:r>
              <a:rPr lang="en-US" b="1" i="1" dirty="0" smtClean="0"/>
              <a:t>Ej3: </a:t>
            </a:r>
            <a:r>
              <a:rPr lang="es-ES_tradnl" b="1" i="1" dirty="0"/>
              <a:t>Nick </a:t>
            </a:r>
            <a:r>
              <a:rPr lang="es-ES_tradnl" b="1" i="1" dirty="0">
                <a:solidFill>
                  <a:srgbClr val="FF0000"/>
                </a:solidFill>
              </a:rPr>
              <a:t>conoce</a:t>
            </a:r>
            <a:r>
              <a:rPr lang="es-ES_tradnl" b="1" i="1" dirty="0"/>
              <a:t> un restaurante italiano buenísimo.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1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CONOCER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also use </a:t>
            </a:r>
            <a:r>
              <a:rPr lang="en-US" b="1" i="1" dirty="0" err="1">
                <a:solidFill>
                  <a:srgbClr val="FF0000"/>
                </a:solidFill>
              </a:rPr>
              <a:t>Conocer</a:t>
            </a:r>
            <a:r>
              <a:rPr lang="en-US" dirty="0"/>
              <a:t> to talk about general concepts or subjects: 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Ej1: </a:t>
            </a:r>
            <a:r>
              <a:rPr lang="es-ES_tradnl" b="1" i="1" dirty="0" smtClean="0"/>
              <a:t>Conozco </a:t>
            </a:r>
            <a:r>
              <a:rPr lang="es-ES_tradnl" b="1" i="1" dirty="0"/>
              <a:t>la poesía del Siglo de Oro.</a:t>
            </a:r>
            <a:r>
              <a:rPr lang="es-ES_tradnl" dirty="0"/>
              <a:t> </a:t>
            </a:r>
            <a:endParaRPr lang="en-US" dirty="0"/>
          </a:p>
          <a:p>
            <a:pPr lvl="0"/>
            <a:r>
              <a:rPr lang="en-US" dirty="0" smtClean="0"/>
              <a:t>Ej2: </a:t>
            </a:r>
            <a:r>
              <a:rPr lang="en-US" b="1" i="1" dirty="0"/>
              <a:t>Ella </a:t>
            </a:r>
            <a:r>
              <a:rPr lang="en-US" b="1" i="1" dirty="0" err="1"/>
              <a:t>quiere</a:t>
            </a:r>
            <a:r>
              <a:rPr lang="en-US" b="1" i="1" dirty="0"/>
              <a:t> </a:t>
            </a:r>
            <a:r>
              <a:rPr lang="en-US" b="1" i="1" dirty="0" err="1"/>
              <a:t>conocer</a:t>
            </a:r>
            <a:r>
              <a:rPr lang="en-US" b="1" i="1" dirty="0"/>
              <a:t> </a:t>
            </a:r>
            <a:r>
              <a:rPr lang="en-US" b="1" i="1" dirty="0" err="1"/>
              <a:t>tu</a:t>
            </a:r>
            <a:r>
              <a:rPr lang="en-US" b="1" i="1" dirty="0"/>
              <a:t> </a:t>
            </a:r>
            <a:r>
              <a:rPr lang="en-US" b="1" i="1" dirty="0" err="1"/>
              <a:t>país</a:t>
            </a:r>
            <a:r>
              <a:rPr lang="en-US" dirty="0"/>
              <a:t> </a:t>
            </a:r>
          </a:p>
          <a:p>
            <a:pPr lvl="0"/>
            <a:r>
              <a:rPr lang="en-US" dirty="0" smtClean="0"/>
              <a:t>Ej3: </a:t>
            </a:r>
            <a:r>
              <a:rPr lang="en-US" b="1" i="1" dirty="0" err="1"/>
              <a:t>Conocíamos</a:t>
            </a:r>
            <a:r>
              <a:rPr lang="en-US" b="1" i="1" dirty="0"/>
              <a:t> </a:t>
            </a:r>
            <a:r>
              <a:rPr lang="en-US" b="1" i="1" dirty="0" err="1"/>
              <a:t>sus</a:t>
            </a:r>
            <a:r>
              <a:rPr lang="en-US" b="1" i="1" dirty="0"/>
              <a:t> </a:t>
            </a:r>
            <a:r>
              <a:rPr lang="en-US" b="1" i="1" dirty="0" err="1"/>
              <a:t>actividades</a:t>
            </a:r>
            <a:r>
              <a:rPr lang="en-US" b="1" i="1" dirty="0"/>
              <a:t>.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35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290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SABER vs CONOCER</vt:lpstr>
      <vt:lpstr>PowerPoint Presentation</vt:lpstr>
      <vt:lpstr>Las formas</vt:lpstr>
      <vt:lpstr>SABER</vt:lpstr>
      <vt:lpstr>SABER</vt:lpstr>
      <vt:lpstr>SABER</vt:lpstr>
      <vt:lpstr>CONOCER</vt:lpstr>
      <vt:lpstr>CONOCER</vt:lpstr>
    </vt:vector>
  </TitlesOfParts>
  <Company>Fairfax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 vs CONOCER</dc:title>
  <dc:creator>Administrator</dc:creator>
  <cp:lastModifiedBy>Sara Memije</cp:lastModifiedBy>
  <cp:revision>6</cp:revision>
  <dcterms:created xsi:type="dcterms:W3CDTF">2014-10-20T14:31:46Z</dcterms:created>
  <dcterms:modified xsi:type="dcterms:W3CDTF">2018-05-22T12:53:56Z</dcterms:modified>
</cp:coreProperties>
</file>